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7"/>
  </p:notesMasterIdLst>
  <p:handoutMasterIdLst>
    <p:handoutMasterId r:id="rId18"/>
  </p:handoutMasterIdLst>
  <p:sldIdLst>
    <p:sldId id="1706" r:id="rId6"/>
    <p:sldId id="1605" r:id="rId7"/>
    <p:sldId id="4371" r:id="rId8"/>
    <p:sldId id="4372" r:id="rId9"/>
    <p:sldId id="4376" r:id="rId10"/>
    <p:sldId id="4373" r:id="rId11"/>
    <p:sldId id="4374" r:id="rId12"/>
    <p:sldId id="4375"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1"/>
            <p14:sldId id="4372"/>
            <p14:sldId id="4376"/>
            <p14:sldId id="4373"/>
            <p14:sldId id="4374"/>
            <p14:sldId id="437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524" autoAdjust="0"/>
    <p:restoredTop sz="75240" autoAdjust="0"/>
  </p:normalViewPr>
  <p:slideViewPr>
    <p:cSldViewPr snapToGrid="0">
      <p:cViewPr varScale="1">
        <p:scale>
          <a:sx n="77" d="100"/>
          <a:sy n="77" d="100"/>
        </p:scale>
        <p:origin x="1140"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5/25/2020 11:29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5/25/2020 11:29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previous units demonstrated how to use the on-behalf-of flow to call a Microsoft identity-secured web API. The on-behalf-of flow was implemented using the currently signed-in user's access token as well as a web app's access token to obtain a new access token used to call the web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Another scenario is for an application to act on its own without user interaction. In this scenario, the application obtains an access token from Microsoft identity to access the web API without any user involvement.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5/25/2020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5/25/2020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add app roles to an Azure AD Application registration and consume a secured API from a daemon application.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5/25/2020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that run without user interaction are referred to as services or daemon apps. A daemon is an application that runs, typically on a schedule, and doesn't require a user to be involved in the process. An administrator does need to go through a consent process to grant the daemon the necessary permissions to call a web API.</a:t>
            </a:r>
          </a:p>
          <a:p>
            <a:endParaRPr lang="en-US" dirty="0"/>
          </a:p>
          <a:p>
            <a:r>
              <a:rPr lang="en-US" dirty="0"/>
              <a:t>Unlike the apps that have a user involved and implement the on-behalf-of flow, daemon apps implement the *client credentials flow*.</a:t>
            </a:r>
          </a:p>
          <a:p>
            <a:endParaRPr lang="en-US" dirty="0"/>
          </a:p>
          <a:p>
            <a:r>
              <a:rPr lang="en-US" dirty="0"/>
              <a:t>Some examples of use cases for daemon apps include the following scenarios:</a:t>
            </a:r>
          </a:p>
          <a:p>
            <a:endParaRPr lang="en-US" dirty="0"/>
          </a:p>
          <a:p>
            <a:r>
              <a:rPr lang="en-US" dirty="0"/>
              <a:t>- Web applications that are used to provision or administer users or do batch processes in a directory</a:t>
            </a:r>
          </a:p>
          <a:p>
            <a:r>
              <a:rPr lang="en-US" dirty="0"/>
              <a:t>- Desktop applications (like Windows services on Windows or daemon processes on Linux) that do batch jobs, or an operating system service that runs in the background</a:t>
            </a:r>
          </a:p>
          <a:p>
            <a:r>
              <a:rPr lang="en-US" dirty="0"/>
              <a:t>- Web APIs that need to manipulate directories, not specific users</a:t>
            </a:r>
          </a:p>
          <a:p>
            <a:endParaRPr lang="en-US" dirty="0"/>
          </a:p>
          <a:p>
            <a:r>
              <a:rPr lang="en-US" dirty="0"/>
              <a:t>There's another common case where non-daemon applications use client credentials: even when a daemon does act on behalf of a user, the daemon needs to access a web API or a resource under own their identity for technical reasons. For example, accessing to secrets in Azure Key Vault or querying Azure SQL Databases.</a:t>
            </a:r>
          </a:p>
          <a:p>
            <a:endParaRPr lang="en-US" dirty="0"/>
          </a:p>
          <a:p>
            <a:r>
              <a:rPr lang="en-US" dirty="0"/>
              <a:t>Damon applications, like applications that implement the on-behalf-of flow, are *confidential client* applications. These apps, given that they access resources independently of users, need to prove their identity. They're also sensitive apps and they must be approved by the Azure AD tenant admins.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5/25/2020 11:29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5761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to create and configure a daemon app that can access a secured web API.</a:t>
            </a:r>
          </a:p>
          <a:p>
            <a:endParaRPr lang="en-US" dirty="0"/>
          </a:p>
          <a:p>
            <a:r>
              <a:rPr lang="en-US" dirty="0"/>
              <a:t>The first step is to register a new Azure AD app in the Azure AD admin center that will represent the web application.</a:t>
            </a:r>
          </a:p>
          <a:p>
            <a:endParaRPr lang="en-US" dirty="0"/>
          </a:p>
          <a:p>
            <a:r>
              <a:rPr lang="en-US" dirty="0"/>
              <a:t>The important part of the app registration is the creation of an app secret. This secret, along with the client ID of the app, are used by the daemon app to authenticate with Microsoft identity when it requests an access token.</a:t>
            </a:r>
          </a:p>
          <a:p>
            <a:endParaRPr lang="en-US" dirty="0"/>
          </a:p>
          <a:p>
            <a:r>
              <a:rPr lang="en-US" dirty="0"/>
              <a:t>&gt; [!IMPORTANT]</a:t>
            </a:r>
          </a:p>
          <a:p>
            <a:r>
              <a:rPr lang="en-US" dirty="0"/>
              <a:t>&gt; It's recommended to use a certificate instead of a client secret for production apps.</a:t>
            </a:r>
          </a:p>
          <a:p>
            <a:endParaRPr lang="en-US" dirty="0"/>
          </a:p>
          <a:p>
            <a:r>
              <a:rPr lang="en-US" dirty="0"/>
              <a:t>&gt; [!NOTE]</a:t>
            </a:r>
          </a:p>
          <a:p>
            <a:r>
              <a:rPr lang="en-US" dirty="0"/>
              <a:t>&gt; Unlike web apps, a daemon app doesn't require a redirect URI. Daemon apps don't have a user experience, nor is a user involved, so there is no need to redirect a user to a web page.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5/25/2020 11:29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0215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Daemon apps implement the OAuth 2.0 client credentials grant flow to obtain an access token from Microsoft identity. This flow permits a confidential client to use its own credentials to authenticate the app when calling a web API.</a:t>
            </a:r>
          </a:p>
          <a:p>
            <a:endParaRPr lang="en-US" dirty="0"/>
          </a:p>
          <a:p>
            <a:r>
              <a:rPr lang="en-US" dirty="0"/>
              <a:t>Your application can acquire a token to call a web API on behalf of itself (not on behalf of a user). This scenario is useful for daemon applications.</a:t>
            </a:r>
          </a:p>
          <a:p>
            <a:endParaRPr lang="en-US" dirty="0"/>
          </a:p>
          <a:p>
            <a:r>
              <a:rPr lang="en-US" dirty="0"/>
              <a:t>The first step an admin user must do is to grant the specified permissions to the daemon app. Once permissions have been granted via an admin consent experience, the app can request an access token.</a:t>
            </a:r>
          </a:p>
          <a:p>
            <a:endParaRPr lang="en-US" dirty="0"/>
          </a:p>
          <a:p>
            <a:r>
              <a:rPr lang="en-US" dirty="0"/>
              <a:t>The daemon submits a request to the Azure AD token issuing endpoint and includes its client ID and client secret (or certificate).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5/25/2020 11:29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70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next step is to create the daemon app that will obtain an access token and then access the secured web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Create a new .NET Core console app using the following command, followed by installing a few NuGet packages to support and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5/25/2020 11:31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32273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update the project so it will authenticate with Microsoft identity and obtain an access token.</a:t>
            </a:r>
          </a:p>
          <a:p>
            <a:endParaRPr lang="en-US" dirty="0"/>
          </a:p>
          <a:p>
            <a:r>
              <a:rPr lang="en-US" sz="900" b="0" kern="1200" dirty="0">
                <a:solidFill>
                  <a:schemeClr val="tx1"/>
                </a:solidFill>
                <a:effectLst/>
                <a:latin typeface="Segoe UI Light" pitchFamily="34" charset="0"/>
                <a:ea typeface="+mn-ea"/>
                <a:cs typeface="+mn-cs"/>
              </a:rPr>
              <a:t>The scope to request for a client credential flow is the app ID followed by `/.default`. This tells Azure AD to use the application level permissions declared statically during the application registration.</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5/25/2020 11:29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82920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last step is to add code to call the web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5/25/2020 11:29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67883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5/25/2020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Access Microsoft identity-secured web APIs with daemon apps</a:t>
            </a:r>
          </a:p>
          <a:p>
            <a:pPr>
              <a:spcBef>
                <a:spcPts val="1200"/>
              </a:spcBef>
            </a:pPr>
            <a:endParaRPr lang="en-US" sz="2000" dirty="0"/>
          </a:p>
          <a:p>
            <a:pPr>
              <a:spcBef>
                <a:spcPts val="1200"/>
              </a:spcBef>
            </a:pPr>
            <a:r>
              <a:rPr lang="en-US" sz="2000" dirty="0"/>
              <a:t>Create daemon apps that call Microsoft identity-secured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Access Microsoft identity-secured web APIs with daemon apps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3631763"/>
          </a:xfrm>
        </p:spPr>
        <p:txBody>
          <a:bodyPr/>
          <a:lstStyle/>
          <a:p>
            <a:r>
              <a:rPr lang="en-US" dirty="0"/>
              <a:t>Daemon apps run without any user interaction</a:t>
            </a:r>
          </a:p>
          <a:p>
            <a:endParaRPr lang="en-US" dirty="0"/>
          </a:p>
          <a:p>
            <a:r>
              <a:rPr lang="en-US" dirty="0"/>
              <a:t>Requires administrator to grant consent for configured permissions before obtaining an access token</a:t>
            </a:r>
          </a:p>
          <a:p>
            <a:endParaRPr lang="en-US" dirty="0"/>
          </a:p>
          <a:p>
            <a:r>
              <a:rPr lang="en-US" dirty="0"/>
              <a:t>Implement the OAuth 2.0 client credentials flow</a:t>
            </a:r>
          </a:p>
          <a:p>
            <a:pPr marL="342900" indent="-342900">
              <a:buFont typeface="Arial" panose="020B0604020202020204" pitchFamily="34" charset="0"/>
              <a:buChar char="•"/>
            </a:pPr>
            <a:endParaRPr lang="en-US" dirty="0"/>
          </a:p>
          <a:p>
            <a:r>
              <a:rPr lang="en-US" dirty="0"/>
              <a:t>Daemon app examples:</a:t>
            </a:r>
          </a:p>
          <a:p>
            <a:pPr marL="342900" indent="-342900">
              <a:buFont typeface="Arial" panose="020B0604020202020204" pitchFamily="34" charset="0"/>
              <a:buChar char="•"/>
            </a:pPr>
            <a:r>
              <a:rPr lang="en-US" dirty="0"/>
              <a:t>Web app used to provision or administer users, or do batch processes in a directory</a:t>
            </a:r>
          </a:p>
          <a:p>
            <a:pPr marL="342900" indent="-342900">
              <a:buFont typeface="Arial" panose="020B0604020202020204" pitchFamily="34" charset="0"/>
              <a:buChar char="•"/>
            </a:pPr>
            <a:r>
              <a:rPr lang="en-US" dirty="0"/>
              <a:t>Desktop apps that do batch jobs or operating system services that run in the background</a:t>
            </a:r>
          </a:p>
          <a:p>
            <a:pPr marL="342900" indent="-342900">
              <a:buFont typeface="Arial" panose="020B0604020202020204" pitchFamily="34" charset="0"/>
              <a:buChar char="•"/>
            </a:pPr>
            <a:r>
              <a:rPr lang="en-US" dirty="0"/>
              <a:t>Web APIs that need to manipulate directories, not specific users</a:t>
            </a:r>
          </a:p>
        </p:txBody>
      </p:sp>
    </p:spTree>
    <p:extLst>
      <p:ext uri="{BB962C8B-B14F-4D97-AF65-F5344CB8AC3E}">
        <p14:creationId xmlns:p14="http://schemas.microsoft.com/office/powerpoint/2010/main" val="2695532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EAABD1F-875B-9F4C-83FA-B7B77654A1B8}"/>
              </a:ext>
            </a:extLst>
          </p:cNvPr>
          <p:cNvPicPr>
            <a:picLocks noGrp="1" noChangeAspect="1"/>
          </p:cNvPicPr>
          <p:nvPr>
            <p:ph sz="quarter" idx="17"/>
          </p:nvPr>
        </p:nvPicPr>
        <p:blipFill>
          <a:blip r:embed="rId3"/>
          <a:stretch>
            <a:fillRect/>
          </a:stretch>
        </p:blipFill>
        <p:spPr>
          <a:xfrm>
            <a:off x="933450" y="2374510"/>
            <a:ext cx="4621213" cy="1704168"/>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daemon apps that call Microsoft identity-secured web APIs</a:t>
            </a:r>
          </a:p>
        </p:txBody>
      </p:sp>
      <p:sp>
        <p:nvSpPr>
          <p:cNvPr id="4" name="Text Placeholder 3">
            <a:extLst>
              <a:ext uri="{FF2B5EF4-FFF2-40B4-BE49-F238E27FC236}">
                <a16:creationId xmlns:a16="http://schemas.microsoft.com/office/drawing/2014/main" id="{9966A554-AA83-0B46-8019-3B15CCC2411C}"/>
              </a:ext>
            </a:extLst>
          </p:cNvPr>
          <p:cNvSpPr>
            <a:spLocks noGrp="1"/>
          </p:cNvSpPr>
          <p:nvPr>
            <p:ph type="body" sz="quarter" idx="11"/>
          </p:nvPr>
        </p:nvSpPr>
        <p:spPr>
          <a:xfrm>
            <a:off x="465138" y="5026024"/>
            <a:ext cx="5527100" cy="213776"/>
          </a:xfrm>
        </p:spPr>
        <p:txBody>
          <a:bodyPr/>
          <a:lstStyle/>
          <a:p>
            <a:r>
              <a:rPr lang="en-US" dirty="0"/>
              <a:t>Register a new Azure AD app in the Azure AD admin center</a:t>
            </a:r>
          </a:p>
        </p:txBody>
      </p:sp>
      <p:sp>
        <p:nvSpPr>
          <p:cNvPr id="5" name="Text Placeholder 4">
            <a:extLst>
              <a:ext uri="{FF2B5EF4-FFF2-40B4-BE49-F238E27FC236}">
                <a16:creationId xmlns:a16="http://schemas.microsoft.com/office/drawing/2014/main" id="{4DE82617-9D60-FD43-89A2-37087FEF0E00}"/>
              </a:ext>
            </a:extLst>
          </p:cNvPr>
          <p:cNvSpPr>
            <a:spLocks noGrp="1"/>
          </p:cNvSpPr>
          <p:nvPr>
            <p:ph type="body" sz="quarter" idx="13"/>
          </p:nvPr>
        </p:nvSpPr>
        <p:spPr>
          <a:xfrm>
            <a:off x="6460554" y="5026024"/>
            <a:ext cx="5537771" cy="1252522"/>
          </a:xfrm>
        </p:spPr>
        <p:txBody>
          <a:bodyPr/>
          <a:lstStyle/>
          <a:p>
            <a:r>
              <a:rPr lang="en-US" dirty="0"/>
              <a:t>Configure the app with an app secret</a:t>
            </a:r>
          </a:p>
          <a:p>
            <a:endParaRPr lang="en-US" dirty="0"/>
          </a:p>
          <a:p>
            <a:r>
              <a:rPr lang="en-US" dirty="0"/>
              <a:t>NOTE: </a:t>
            </a:r>
          </a:p>
          <a:p>
            <a:r>
              <a:rPr lang="en-US" dirty="0"/>
              <a:t>Use certificates instead of app secrets in production environments</a:t>
            </a:r>
          </a:p>
        </p:txBody>
      </p:sp>
      <p:pic>
        <p:nvPicPr>
          <p:cNvPr id="11" name="Content Placeholder 10">
            <a:extLst>
              <a:ext uri="{FF2B5EF4-FFF2-40B4-BE49-F238E27FC236}">
                <a16:creationId xmlns:a16="http://schemas.microsoft.com/office/drawing/2014/main" id="{28793A7F-70FC-4948-9980-87B2B13D5CD7}"/>
              </a:ext>
            </a:extLst>
          </p:cNvPr>
          <p:cNvPicPr>
            <a:picLocks noGrp="1" noChangeAspect="1"/>
          </p:cNvPicPr>
          <p:nvPr>
            <p:ph sz="quarter" idx="19"/>
          </p:nvPr>
        </p:nvPicPr>
        <p:blipFill>
          <a:blip r:embed="rId4"/>
          <a:stretch>
            <a:fillRect/>
          </a:stretch>
        </p:blipFill>
        <p:spPr>
          <a:xfrm>
            <a:off x="7468177" y="1997075"/>
            <a:ext cx="3510397" cy="2459038"/>
          </a:xfrm>
        </p:spPr>
      </p:pic>
    </p:spTree>
    <p:extLst>
      <p:ext uri="{BB962C8B-B14F-4D97-AF65-F5344CB8AC3E}">
        <p14:creationId xmlns:p14="http://schemas.microsoft.com/office/powerpoint/2010/main" val="24652290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Client credentials grant flow</a:t>
            </a:r>
          </a:p>
        </p:txBody>
      </p:sp>
      <p:pic>
        <p:nvPicPr>
          <p:cNvPr id="5" name="Picture 4">
            <a:extLst>
              <a:ext uri="{FF2B5EF4-FFF2-40B4-BE49-F238E27FC236}">
                <a16:creationId xmlns:a16="http://schemas.microsoft.com/office/drawing/2014/main" id="{DE07412C-13D4-5346-AA1A-3031DD035000}"/>
              </a:ext>
            </a:extLst>
          </p:cNvPr>
          <p:cNvPicPr>
            <a:picLocks noChangeAspect="1"/>
          </p:cNvPicPr>
          <p:nvPr/>
        </p:nvPicPr>
        <p:blipFill>
          <a:blip r:embed="rId3"/>
          <a:stretch>
            <a:fillRect/>
          </a:stretch>
        </p:blipFill>
        <p:spPr>
          <a:xfrm>
            <a:off x="1596231" y="1192213"/>
            <a:ext cx="9271000" cy="5588000"/>
          </a:xfrm>
          <a:prstGeom prst="rect">
            <a:avLst/>
          </a:prstGeom>
        </p:spPr>
      </p:pic>
    </p:spTree>
    <p:extLst>
      <p:ext uri="{BB962C8B-B14F-4D97-AF65-F5344CB8AC3E}">
        <p14:creationId xmlns:p14="http://schemas.microsoft.com/office/powerpoint/2010/main" val="3346333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Configure daemon apps to call secured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3262432"/>
          </a:xfrm>
        </p:spPr>
        <p:txBody>
          <a:bodyPr/>
          <a:lstStyle/>
          <a:p>
            <a:r>
              <a:rPr lang="en-US" dirty="0"/>
              <a:t>Create .NET Core console project</a:t>
            </a:r>
          </a:p>
          <a:p>
            <a:endParaRPr lang="en-US" dirty="0"/>
          </a:p>
          <a:p>
            <a:r>
              <a:rPr lang="en-US" dirty="0"/>
              <a:t>Add Microsoft identity packages to include MSAL in the project</a:t>
            </a:r>
          </a:p>
          <a:p>
            <a:endParaRPr lang="en-US" dirty="0"/>
          </a:p>
          <a:p>
            <a:r>
              <a:rPr lang="en-US" dirty="0">
                <a:latin typeface="Courier New" panose="02070309020205020404" pitchFamily="49" charset="0"/>
                <a:cs typeface="Courier New" panose="02070309020205020404" pitchFamily="49" charset="0"/>
              </a:rPr>
              <a:t>dotnet new console</a:t>
            </a: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Microsoft.Identity.Client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Microsoft.Extensions.Configuration.Binder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Microsoft.Extensions.Configuration.Json</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646410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Update app to support Microsoft identity</a:t>
            </a:r>
          </a:p>
        </p:txBody>
      </p:sp>
      <p:sp>
        <p:nvSpPr>
          <p:cNvPr id="5" name="Text Placeholder 4">
            <a:extLst>
              <a:ext uri="{FF2B5EF4-FFF2-40B4-BE49-F238E27FC236}">
                <a16:creationId xmlns:a16="http://schemas.microsoft.com/office/drawing/2014/main" id="{AE946A5B-F8C8-C048-A29B-0E59742FBFD8}"/>
              </a:ext>
            </a:extLst>
          </p:cNvPr>
          <p:cNvSpPr>
            <a:spLocks noGrp="1"/>
          </p:cNvSpPr>
          <p:nvPr>
            <p:ph type="body" sz="quarter" idx="10"/>
          </p:nvPr>
        </p:nvSpPr>
        <p:spPr>
          <a:xfrm>
            <a:off x="465138" y="1919804"/>
            <a:ext cx="11533187" cy="3582519"/>
          </a:xfrm>
        </p:spPr>
        <p:txBody>
          <a:bodyPr/>
          <a:lstStyle/>
          <a:p>
            <a:r>
              <a:rPr lang="en-US" sz="1800" dirty="0" err="1">
                <a:latin typeface="Courier New" panose="02070309020205020404" pitchFamily="49" charset="0"/>
                <a:cs typeface="Courier New" panose="02070309020205020404" pitchFamily="49" charset="0"/>
              </a:rPr>
              <a:t>IConfidentialClientApplication</a:t>
            </a:r>
            <a:r>
              <a:rPr lang="en-US" sz="1800" dirty="0">
                <a:latin typeface="Courier New" panose="02070309020205020404" pitchFamily="49" charset="0"/>
                <a:cs typeface="Courier New" panose="02070309020205020404" pitchFamily="49" charset="0"/>
              </a:rPr>
              <a:t> app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ConfidentialClientApplicationBuilder.Create</a:t>
            </a:r>
            <a:r>
              <a:rPr lang="en-US" sz="1800" dirty="0">
                <a:latin typeface="Courier New" panose="02070309020205020404" pitchFamily="49" charset="0"/>
                <a:cs typeface="Courier New" panose="02070309020205020404" pitchFamily="49" charset="0"/>
              </a:rPr>
              <a:t>("{{CLIENT_ID}})</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WithClientSecret</a:t>
            </a:r>
            <a:r>
              <a:rPr lang="en-US" sz="1800" dirty="0">
                <a:latin typeface="Courier New" panose="02070309020205020404" pitchFamily="49" charset="0"/>
                <a:cs typeface="Courier New" panose="02070309020205020404" pitchFamily="49" charset="0"/>
              </a:rPr>
              <a:t>("{{CLIENT_SECRET}}")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WithAuthority</a:t>
            </a:r>
            <a:r>
              <a:rPr lang="en-US" sz="1800" dirty="0">
                <a:latin typeface="Courier New" panose="02070309020205020404" pitchFamily="49" charset="0"/>
                <a:cs typeface="Courier New" panose="02070309020205020404" pitchFamily="49" charset="0"/>
              </a:rPr>
              <a:t>(new Uri("https://</a:t>
            </a:r>
            <a:r>
              <a:rPr lang="en-US" sz="1800" dirty="0" err="1">
                <a:latin typeface="Courier New" panose="02070309020205020404" pitchFamily="49" charset="0"/>
                <a:cs typeface="Courier New" panose="02070309020205020404" pitchFamily="49" charset="0"/>
              </a:rPr>
              <a:t>login.microsoftonline.com</a:t>
            </a:r>
            <a:r>
              <a:rPr lang="en-US" sz="1800" dirty="0">
                <a:latin typeface="Courier New" panose="02070309020205020404" pitchFamily="49" charset="0"/>
                <a:cs typeface="Courier New" panose="02070309020205020404" pitchFamily="49" charset="0"/>
              </a:rPr>
              <a:t>/{{TENANT_ID}}"))</a:t>
            </a:r>
          </a:p>
          <a:p>
            <a:r>
              <a:rPr lang="en-US" sz="1800" dirty="0">
                <a:latin typeface="Courier New" panose="02070309020205020404" pitchFamily="49" charset="0"/>
                <a:cs typeface="Courier New" panose="02070309020205020404" pitchFamily="49" charset="0"/>
              </a:rPr>
              <a:t>      .Build();</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string[] scopes = new string[] { "</a:t>
            </a:r>
            <a:r>
              <a:rPr lang="en-US" sz="1800" dirty="0" err="1">
                <a:latin typeface="Courier New" panose="02070309020205020404" pitchFamily="49" charset="0"/>
                <a:cs typeface="Courier New" panose="02070309020205020404" pitchFamily="49" charset="0"/>
              </a:rPr>
              <a:t>api</a:t>
            </a:r>
            <a:r>
              <a:rPr lang="en-US" sz="1800" dirty="0">
                <a:latin typeface="Courier New" panose="02070309020205020404" pitchFamily="49" charset="0"/>
                <a:cs typeface="Courier New" panose="02070309020205020404" pitchFamily="49" charset="0"/>
              </a:rPr>
              <a:t>://{{API_CLIENT_ID}}/.default" };</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AuthenticationResult</a:t>
            </a:r>
            <a:r>
              <a:rPr lang="en-US" sz="1800" dirty="0">
                <a:latin typeface="Courier New" panose="02070309020205020404" pitchFamily="49" charset="0"/>
                <a:cs typeface="Courier New" panose="02070309020205020404" pitchFamily="49" charset="0"/>
              </a:rPr>
              <a:t> result await </a:t>
            </a:r>
            <a:r>
              <a:rPr lang="en-US" sz="1800" dirty="0" err="1">
                <a:latin typeface="Courier New" panose="02070309020205020404" pitchFamily="49" charset="0"/>
                <a:cs typeface="Courier New" panose="02070309020205020404" pitchFamily="49" charset="0"/>
              </a:rPr>
              <a:t>app.AcquireTokenForClient</a:t>
            </a:r>
            <a:r>
              <a:rPr lang="en-US" sz="1800" dirty="0">
                <a:latin typeface="Courier New" panose="02070309020205020404" pitchFamily="49" charset="0"/>
                <a:cs typeface="Courier New" panose="02070309020205020404" pitchFamily="49" charset="0"/>
              </a:rPr>
              <a:t>(scopes).</a:t>
            </a:r>
            <a:r>
              <a:rPr lang="en-US" sz="1800" dirty="0" err="1">
                <a:latin typeface="Courier New" panose="02070309020205020404" pitchFamily="49" charset="0"/>
                <a:cs typeface="Courier New" panose="02070309020205020404" pitchFamily="49" charset="0"/>
              </a:rPr>
              <a:t>ExecuteAsync</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91590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Call the web API</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524000"/>
            <a:ext cx="11533187" cy="5943477"/>
          </a:xfrm>
        </p:spPr>
        <p:txBody>
          <a:bodyPr/>
          <a:lstStyle/>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httpClient</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HttpClient</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defaultRequestHeaders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httpClient.DefaultRequestHeaders</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httpClient.DefaultRequestHeaders.Accept.Add</a:t>
            </a:r>
            <a:r>
              <a:rPr lang="en-US" sz="1400" dirty="0">
                <a:latin typeface="Courier New" panose="02070309020205020404" pitchFamily="49" charset="0"/>
                <a:cs typeface="Courier New" panose="02070309020205020404" pitchFamily="49" charset="0"/>
              </a:rPr>
              <a:t>(new </a:t>
            </a:r>
            <a:r>
              <a:rPr lang="en-US" sz="1400" dirty="0" err="1">
                <a:latin typeface="Courier New" panose="02070309020205020404" pitchFamily="49" charset="0"/>
                <a:cs typeface="Courier New" panose="02070309020205020404" pitchFamily="49" charset="0"/>
              </a:rPr>
              <a:t>MediaTypeWithQualityHeaderValue</a:t>
            </a:r>
            <a:r>
              <a:rPr lang="en-US" sz="1400" dirty="0">
                <a:latin typeface="Courier New" panose="02070309020205020404" pitchFamily="49" charset="0"/>
                <a:cs typeface="Courier New" panose="02070309020205020404" pitchFamily="49" charset="0"/>
              </a:rPr>
              <a:t>("application/json"));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add AUTHORIZATION header with access token</a:t>
            </a:r>
          </a:p>
          <a:p>
            <a:r>
              <a:rPr lang="en-US" sz="1400" dirty="0" err="1">
                <a:latin typeface="Courier New" panose="02070309020205020404" pitchFamily="49" charset="0"/>
                <a:cs typeface="Courier New" panose="02070309020205020404" pitchFamily="49" charset="0"/>
              </a:rPr>
              <a:t>defaultRequestHeaders.Authorization</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AuthenticationHeaderValue</a:t>
            </a:r>
            <a:r>
              <a:rPr lang="en-US" sz="1400" dirty="0">
                <a:latin typeface="Courier New" panose="02070309020205020404" pitchFamily="49" charset="0"/>
                <a:cs typeface="Courier New" panose="02070309020205020404" pitchFamily="49" charset="0"/>
              </a:rPr>
              <a:t>("bearer", </a:t>
            </a:r>
            <a:r>
              <a:rPr lang="en-US" sz="1400" dirty="0" err="1">
                <a:latin typeface="Courier New" panose="02070309020205020404" pitchFamily="49" charset="0"/>
                <a:cs typeface="Courier New" panose="02070309020205020404" pitchFamily="49" charset="0"/>
              </a:rPr>
              <a:t>result.AccessToken</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call web API endpoint</a:t>
            </a:r>
          </a:p>
          <a:p>
            <a:r>
              <a:rPr lang="en-US" sz="1400" dirty="0" err="1">
                <a:latin typeface="Courier New" panose="02070309020205020404" pitchFamily="49" charset="0"/>
                <a:cs typeface="Courier New" panose="02070309020205020404" pitchFamily="49" charset="0"/>
              </a:rPr>
              <a:t>HttpResponseMessage</a:t>
            </a:r>
            <a:r>
              <a:rPr lang="en-US" sz="1400" dirty="0">
                <a:latin typeface="Courier New" panose="02070309020205020404" pitchFamily="49" charset="0"/>
                <a:cs typeface="Courier New" panose="02070309020205020404" pitchFamily="49" charset="0"/>
              </a:rPr>
              <a:t> response = await </a:t>
            </a:r>
            <a:r>
              <a:rPr lang="en-US" sz="1400" dirty="0" err="1">
                <a:latin typeface="Courier New" panose="02070309020205020404" pitchFamily="49" charset="0"/>
                <a:cs typeface="Courier New" panose="02070309020205020404" pitchFamily="49" charset="0"/>
              </a:rPr>
              <a:t>httpClient.GetAsync</a:t>
            </a:r>
            <a:r>
              <a:rPr lang="en-US" sz="1400" dirty="0">
                <a:latin typeface="Courier New" panose="02070309020205020404" pitchFamily="49" charset="0"/>
                <a:cs typeface="Courier New" panose="02070309020205020404" pitchFamily="49" charset="0"/>
              </a:rPr>
              <a:t>($"{{WEB_API_ENDPOINT}}/</a:t>
            </a:r>
            <a:r>
              <a:rPr lang="en-US" sz="1400" dirty="0" err="1">
                <a:latin typeface="Courier New" panose="02070309020205020404" pitchFamily="49" charset="0"/>
                <a:cs typeface="Courier New" panose="02070309020205020404" pitchFamily="49" charset="0"/>
              </a:rPr>
              <a:t>api</a:t>
            </a:r>
            <a:r>
              <a:rPr lang="en-US" sz="1400" dirty="0">
                <a:latin typeface="Courier New" panose="02070309020205020404" pitchFamily="49" charset="0"/>
                <a:cs typeface="Courier New" panose="02070309020205020404" pitchFamily="49" charset="0"/>
              </a:rPr>
              <a:t>/Categories");</a:t>
            </a:r>
          </a:p>
          <a:p>
            <a:r>
              <a:rPr lang="en-US" sz="1400" dirty="0">
                <a:latin typeface="Courier New" panose="02070309020205020404" pitchFamily="49" charset="0"/>
                <a:cs typeface="Courier New" panose="02070309020205020404" pitchFamily="49" charset="0"/>
              </a:rPr>
              <a:t>if (</a:t>
            </a:r>
            <a:r>
              <a:rPr lang="en-US" sz="1400" dirty="0" err="1">
                <a:latin typeface="Courier New" panose="02070309020205020404" pitchFamily="49" charset="0"/>
                <a:cs typeface="Courier New" panose="02070309020205020404" pitchFamily="49" charset="0"/>
              </a:rPr>
              <a:t>response.IsSuccessStatusCode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string json = await </a:t>
            </a:r>
            <a:r>
              <a:rPr lang="en-US" sz="1400" dirty="0" err="1">
                <a:latin typeface="Courier New" panose="02070309020205020404" pitchFamily="49" charset="0"/>
                <a:cs typeface="Courier New" panose="02070309020205020404" pitchFamily="49" charset="0"/>
              </a:rPr>
              <a:t>response.Content.ReadAsStringAsync</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var results = </a:t>
            </a:r>
            <a:r>
              <a:rPr lang="en-US" sz="1400" dirty="0" err="1">
                <a:latin typeface="Courier New" panose="02070309020205020404" pitchFamily="49" charset="0"/>
                <a:cs typeface="Courier New" panose="02070309020205020404" pitchFamily="49" charset="0"/>
              </a:rPr>
              <a:t>JsonDocument.Parse</a:t>
            </a:r>
            <a:r>
              <a:rPr lang="en-US" sz="1400" dirty="0">
                <a:latin typeface="Courier New" panose="02070309020205020404" pitchFamily="49" charset="0"/>
                <a:cs typeface="Courier New" panose="02070309020205020404" pitchFamily="49" charset="0"/>
              </a:rPr>
              <a:t>(json);</a:t>
            </a:r>
          </a:p>
          <a:p>
            <a:r>
              <a:rPr lang="en-US" sz="1400" dirty="0">
                <a:latin typeface="Courier New" panose="02070309020205020404" pitchFamily="49" charset="0"/>
                <a:cs typeface="Courier New" panose="02070309020205020404" pitchFamily="49" charset="0"/>
              </a:rPr>
              <a:t>  // display results</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325503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1511</Words>
  <Application>Microsoft Office PowerPoint</Application>
  <PresentationFormat>Custom</PresentationFormat>
  <Paragraphs>136</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Courier New</vt:lpstr>
      <vt:lpstr>Segoe UI</vt:lpstr>
      <vt:lpstr>Segoe UI Light</vt:lpstr>
      <vt:lpstr>Segoe UI Semibold</vt:lpstr>
      <vt:lpstr>Wingdings</vt:lpstr>
      <vt:lpstr>Office 365 PPT Template - 2017</vt:lpstr>
      <vt:lpstr>1_Office 365 PPT Template - 2017</vt:lpstr>
      <vt:lpstr>Secure custom APIs with Microsoft Identity</vt:lpstr>
      <vt:lpstr>Overview</vt:lpstr>
      <vt:lpstr>Access Microsoft identity-secured web APIs with daemon apps</vt:lpstr>
      <vt:lpstr>Create daemon apps that call Microsoft identity-secured web APIs</vt:lpstr>
      <vt:lpstr>Client credentials grant flow</vt:lpstr>
      <vt:lpstr>Configure daemon apps to call secured APIs</vt:lpstr>
      <vt:lpstr>Update app to support Microsoft identity</vt:lpstr>
      <vt:lpstr>Call the web API</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2020-05-25T15:31:43Z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